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media/image3.jpeg" ContentType="image/jpeg"/>
  <Override PartName="/ppt/media/image4.png" ContentType="image/png"/>
  <Override PartName="/ppt/media/image1.png" ContentType="image/png"/>
  <Override PartName="/ppt/media/image2.png" ContentType="image/png"/>
  <Override PartName="/ppt/slideLayouts/slideLayout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slideLayout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56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1960" y="1769040"/>
            <a:ext cx="442656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51960" y="4058640"/>
            <a:ext cx="442656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56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56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151960" y="1769040"/>
            <a:ext cx="442656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37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6054840" y="4058640"/>
            <a:ext cx="2620440" cy="2090880"/>
          </a:xfrm>
          <a:prstGeom prst="rect">
            <a:avLst/>
          </a:prstGeom>
          <a:ln>
            <a:noFill/>
          </a:ln>
        </p:spPr>
      </p:pic>
      <p:pic>
        <p:nvPicPr>
          <p:cNvPr descr="" id="38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1406880" y="4058640"/>
            <a:ext cx="2620440" cy="20908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9071640" cy="438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560" cy="43844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1960" y="1769040"/>
            <a:ext cx="4426560" cy="43844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2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56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56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51960" y="1769040"/>
            <a:ext cx="4426560" cy="43844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560" cy="43844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1960" y="1769040"/>
            <a:ext cx="442656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1960" y="4058640"/>
            <a:ext cx="442656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5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56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1960" y="1769040"/>
            <a:ext cx="442656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0920" cy="20908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</p:spPr>
        <p:txBody>
          <a:bodyPr bIns="0" lIns="0" rIns="0" tIns="0" wrap="none"/>
          <a:p>
            <a:r>
              <a:rPr lang="ru-RU"/>
              <a:t>&lt;дата/время&gt;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</p:spPr>
        <p:txBody>
          <a:bodyPr bIns="0" lIns="0" rIns="0" tIns="0" wrap="none"/>
          <a:p>
            <a:pPr algn="ctr"/>
            <a:r>
              <a:rPr lang="ru-RU"/>
              <a:t>&lt;нижний колонтитул&gt;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</p:spPr>
        <p:txBody>
          <a:bodyPr bIns="0" lIns="0" rIns="0" tIns="0" wrap="none"/>
          <a:p>
            <a:pPr algn="r"/>
            <a:fld id="{009B4C3D-E9A2-429E-9859-0065622ECD38}" type="slidenum">
              <a:rPr lang="ru-RU"/>
              <a:t>&lt;номер&gt;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 </a:t>
            </a:r>
            <a:endParaRPr/>
          </a:p>
        </p:txBody>
      </p:sp>
      <p:sp>
        <p:nvSpPr>
          <p:cNvPr id="40" name="TextShape 2"/>
          <p:cNvSpPr txBox="1"/>
          <p:nvPr/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pic>
        <p:nvPicPr>
          <p:cNvPr descr="" id="41" name="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080000" cy="7560000"/>
          </a:xfrm>
          <a:prstGeom prst="rect">
            <a:avLst/>
          </a:prstGeom>
          <a:ln>
            <a:noFill/>
          </a:ln>
        </p:spPr>
      </p:pic>
      <p:pic>
        <p:nvPicPr>
          <p:cNvPr descr="" id="42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284040" y="1553040"/>
            <a:ext cx="4683960" cy="1902960"/>
          </a:xfrm>
          <a:prstGeom prst="rect">
            <a:avLst/>
          </a:prstGeom>
          <a:ln>
            <a:noFill/>
          </a:ln>
        </p:spPr>
      </p:pic>
      <p:sp>
        <p:nvSpPr>
          <p:cNvPr id="43" name="TextShape 3"/>
          <p:cNvSpPr txBox="1"/>
          <p:nvPr/>
        </p:nvSpPr>
        <p:spPr>
          <a:xfrm>
            <a:off x="144000" y="84240"/>
            <a:ext cx="9792000" cy="1240200"/>
          </a:xfrm>
          <a:prstGeom prst="rect">
            <a:avLst/>
          </a:prstGeom>
        </p:spPr>
        <p:txBody>
          <a:bodyPr bIns="45000" lIns="90000" rIns="90000" tIns="45000" wrap="none"/>
          <a:p>
            <a:pPr algn="ctr"/>
            <a:r>
              <a:rPr lang="ru-RU" sz="3200">
                <a:solidFill>
                  <a:srgbClr val="9933ff"/>
                </a:solidFill>
                <a:latin typeface="Times New Roman"/>
              </a:rPr>
              <a:t>Электромагнитные волны</a:t>
            </a:r>
            <a:endParaRPr/>
          </a:p>
          <a:p>
            <a:pPr algn="ctr"/>
            <a:endParaRPr/>
          </a:p>
          <a:p>
            <a:r>
              <a:rPr b="1" lang="ru-RU" sz="2000">
                <a:latin typeface="Times New Roman"/>
              </a:rPr>
              <a:t>1865 г</a:t>
            </a:r>
            <a:r>
              <a:rPr lang="ru-RU" sz="2000">
                <a:latin typeface="Times New Roman"/>
              </a:rPr>
              <a:t>. - Дж.Максвелл — теория электромагнитного поля</a:t>
            </a:r>
            <a:endParaRPr/>
          </a:p>
          <a:p>
            <a:r>
              <a:rPr b="1" lang="ru-RU" sz="2000">
                <a:latin typeface="Times New Roman"/>
              </a:rPr>
              <a:t>1888 г</a:t>
            </a:r>
            <a:r>
              <a:rPr lang="ru-RU" sz="2000">
                <a:latin typeface="Times New Roman"/>
              </a:rPr>
              <a:t>. - Г. Герц эксперементально подтвердил существование электромагнитных волн</a:t>
            </a:r>
            <a:endParaRPr/>
          </a:p>
        </p:txBody>
      </p:sp>
      <p:sp>
        <p:nvSpPr>
          <p:cNvPr id="44" name="TextShape 4"/>
          <p:cNvSpPr txBox="1"/>
          <p:nvPr/>
        </p:nvSpPr>
        <p:spPr>
          <a:xfrm>
            <a:off x="5616000" y="1788840"/>
            <a:ext cx="4104000" cy="1379160"/>
          </a:xfrm>
          <a:prstGeom prst="rect">
            <a:avLst/>
          </a:prstGeom>
        </p:spPr>
        <p:txBody>
          <a:bodyPr bIns="45000" lIns="90000" rIns="90000" tIns="45000" wrap="none"/>
          <a:p>
            <a:r>
              <a:rPr b="1" lang="ru-RU" u="sng"/>
              <a:t>Электромагнитные волны</a:t>
            </a:r>
            <a:r>
              <a:rPr lang="ru-RU"/>
              <a:t> возникают благодаря тому, что переменное электрическое поле порождает переменное магнитное поле.</a:t>
            </a:r>
            <a:endParaRPr/>
          </a:p>
        </p:txBody>
      </p:sp>
      <p:sp>
        <p:nvSpPr>
          <p:cNvPr id="45" name="TextShape 5"/>
          <p:cNvSpPr txBox="1"/>
          <p:nvPr/>
        </p:nvSpPr>
        <p:spPr>
          <a:xfrm>
            <a:off x="360000" y="3804840"/>
            <a:ext cx="7920000" cy="1384200"/>
          </a:xfrm>
          <a:prstGeom prst="rect">
            <a:avLst/>
          </a:prstGeom>
        </p:spPr>
        <p:txBody>
          <a:bodyPr bIns="45000" lIns="90000" rIns="90000" tIns="45000" wrap="none"/>
          <a:p>
            <a:r>
              <a:rPr b="1" lang="ru-RU" u="sng">
                <a:solidFill>
                  <a:srgbClr val="9933ff"/>
                </a:solidFill>
              </a:rPr>
              <a:t>Свойста:</a:t>
            </a:r>
            <a:endParaRPr/>
          </a:p>
          <a:p>
            <a:endParaRPr/>
          </a:p>
          <a:p>
            <a:r>
              <a:rPr lang="ru-RU"/>
              <a:t>1. Скорость волны в вакууме конечна и равна 300000 км/с;</a:t>
            </a:r>
            <a:endParaRPr/>
          </a:p>
          <a:p>
            <a:endParaRPr/>
          </a:p>
          <a:p>
            <a:r>
              <a:rPr lang="ru-RU"/>
              <a:t>2. Волна поперечная;</a:t>
            </a:r>
            <a:endParaRPr/>
          </a:p>
          <a:p>
            <a:endParaRPr/>
          </a:p>
          <a:p>
            <a:r>
              <a:rPr lang="ru-RU"/>
              <a:t>3. Излучаются движущими с ускорением электрическими зарядами</a:t>
            </a:r>
            <a:endParaRPr/>
          </a:p>
        </p:txBody>
      </p:sp>
      <p:sp>
        <p:nvSpPr>
          <p:cNvPr id="46" name="TextShape 6"/>
          <p:cNvSpPr txBox="1"/>
          <p:nvPr/>
        </p:nvSpPr>
        <p:spPr>
          <a:xfrm>
            <a:off x="432000" y="5688000"/>
            <a:ext cx="4248000" cy="1387080"/>
          </a:xfrm>
          <a:prstGeom prst="rect">
            <a:avLst/>
          </a:prstGeom>
        </p:spPr>
        <p:txBody>
          <a:bodyPr bIns="45000" lIns="90000" rIns="90000" tIns="45000" wrap="none"/>
          <a:p>
            <a:r>
              <a:rPr b="1" lang="ru-RU" u="sng">
                <a:solidFill>
                  <a:srgbClr val="9933ff"/>
                </a:solidFill>
              </a:rPr>
              <a:t>Виды электромагнитных волн:</a:t>
            </a:r>
            <a:endParaRPr/>
          </a:p>
          <a:p>
            <a:endParaRPr/>
          </a:p>
          <a:p>
            <a:r>
              <a:rPr lang="ru-RU"/>
              <a:t>1. низкочастотные;</a:t>
            </a:r>
            <a:endParaRPr/>
          </a:p>
          <a:p>
            <a:endParaRPr/>
          </a:p>
          <a:p>
            <a:r>
              <a:rPr lang="ru-RU"/>
              <a:t>2. Радиоволны;</a:t>
            </a:r>
            <a:endParaRPr/>
          </a:p>
          <a:p>
            <a:endParaRPr/>
          </a:p>
          <a:p>
            <a:r>
              <a:rPr lang="ru-RU"/>
              <a:t>3. инфракрасное излучение;</a:t>
            </a:r>
            <a:endParaRPr/>
          </a:p>
        </p:txBody>
      </p:sp>
      <p:sp>
        <p:nvSpPr>
          <p:cNvPr id="47" name="TextShape 7"/>
          <p:cNvSpPr txBox="1"/>
          <p:nvPr/>
        </p:nvSpPr>
        <p:spPr>
          <a:xfrm>
            <a:off x="5400000" y="6036480"/>
            <a:ext cx="4320000" cy="1033560"/>
          </a:xfrm>
          <a:prstGeom prst="rect">
            <a:avLst/>
          </a:prstGeom>
        </p:spPr>
        <p:txBody>
          <a:bodyPr bIns="45000" lIns="90000" rIns="90000" tIns="45000" wrap="none"/>
          <a:p>
            <a:r>
              <a:rPr lang="ru-RU"/>
              <a:t>5. ультрафиолетовое излучение;</a:t>
            </a:r>
            <a:endParaRPr/>
          </a:p>
          <a:p>
            <a:endParaRPr/>
          </a:p>
          <a:p>
            <a:r>
              <a:rPr lang="ru-RU"/>
              <a:t>6. рентгеновское излучение;</a:t>
            </a:r>
            <a:endParaRPr/>
          </a:p>
          <a:p>
            <a:endParaRPr/>
          </a:p>
          <a:p>
            <a:r>
              <a:rPr lang="ru-RU"/>
              <a:t>7. гамма-излучение</a:t>
            </a:r>
            <a:endParaRPr/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